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63" r:id="rId6"/>
    <p:sldId id="264" r:id="rId7"/>
    <p:sldId id="257" r:id="rId8"/>
    <p:sldId id="259" r:id="rId9"/>
    <p:sldId id="260" r:id="rId10"/>
    <p:sldId id="261" r:id="rId11"/>
    <p:sldId id="266" r:id="rId12"/>
    <p:sldId id="267" r:id="rId13"/>
    <p:sldId id="269" r:id="rId14"/>
    <p:sldId id="271" r:id="rId15"/>
    <p:sldId id="273" r:id="rId16"/>
    <p:sldId id="275" r:id="rId17"/>
    <p:sldId id="277" r:id="rId18"/>
    <p:sldId id="280" r:id="rId19"/>
    <p:sldId id="281" r:id="rId20"/>
    <p:sldId id="283" r:id="rId21"/>
    <p:sldId id="285" r:id="rId22"/>
    <p:sldId id="287" r:id="rId23"/>
    <p:sldId id="288" r:id="rId24"/>
    <p:sldId id="290" r:id="rId25"/>
    <p:sldId id="292" r:id="rId26"/>
    <p:sldId id="294" r:id="rId27"/>
    <p:sldId id="295" r:id="rId28"/>
    <p:sldId id="298" r:id="rId29"/>
    <p:sldId id="299" r:id="rId30"/>
    <p:sldId id="300" r:id="rId31"/>
    <p:sldId id="297" r:id="rId32"/>
    <p:sldId id="303" r:id="rId33"/>
  </p:sldIdLst>
  <p:sldSz cx="14630400" cy="8229600"/>
  <p:notesSz cx="8229600" cy="14630400"/>
  <p:embeddedFontLst>
    <p:embeddedFont>
      <p:font typeface="Inter" panose="02000503000000020004" pitchFamily="34" charset="0"/>
      <p:bold r:id="rId37"/>
    </p:embeddedFont>
    <p:embeddedFont>
      <p:font typeface="Inter" panose="02000503000000020004" pitchFamily="34" charset="-122"/>
      <p:bold r:id="rId38"/>
    </p:embeddedFont>
    <p:embeddedFont>
      <p:font typeface="Inter" panose="02000503000000020004" pitchFamily="34" charset="-120"/>
      <p:bold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Calibri Light" panose="020F0302020204030204" charset="0"/>
      <p:regular r:id="rId44"/>
      <p:italic r:id="rId45"/>
    </p:embeddedFont>
    <p:embeddedFont>
      <p:font typeface="Consolas" panose="020B0609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34" charset="-122"/>
      <p:regular r:id="rId50"/>
    </p:embeddedFont>
    <p:embeddedFont>
      <p:font typeface="Consolas" panose="020B0609020204030204" pitchFamily="34" charset="-120"/>
      <p:regular r:id="rId5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8.xml"/><Relationship Id="rId10" Type="http://schemas.openxmlformats.org/officeDocument/2006/relationships/image" Target="../media/image4.sv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30399" cy="82296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60"/>
          </a:p>
        </p:txBody>
      </p:sp>
      <p:sp>
        <p:nvSpPr>
          <p:cNvPr id="82" name="椭圆 8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flipH="1">
            <a:off x="2586990" y="1750206"/>
            <a:ext cx="2116074" cy="211607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"/>
                </a:schemeClr>
              </a:gs>
              <a:gs pos="89000">
                <a:schemeClr val="accent1">
                  <a:lumMod val="40000"/>
                  <a:lumOff val="60000"/>
                  <a:alpha val="60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160">
              <a:sym typeface="+mn-lt"/>
            </a:endParaRPr>
          </a:p>
        </p:txBody>
      </p:sp>
      <p:sp>
        <p:nvSpPr>
          <p:cNvPr id="10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12330682" y="0"/>
            <a:ext cx="1788415" cy="969112"/>
          </a:xfrm>
          <a:custGeom>
            <a:avLst/>
            <a:gdLst>
              <a:gd name="connsiteX0" fmla="*/ 1484054 w 1490346"/>
              <a:gd name="connsiteY0" fmla="*/ 0 h 807593"/>
              <a:gd name="connsiteX1" fmla="*/ 6292 w 1490346"/>
              <a:gd name="connsiteY1" fmla="*/ 0 h 807593"/>
              <a:gd name="connsiteX2" fmla="*/ 0 w 1490346"/>
              <a:gd name="connsiteY2" fmla="*/ 62420 h 807593"/>
              <a:gd name="connsiteX3" fmla="*/ 745173 w 1490346"/>
              <a:gd name="connsiteY3" fmla="*/ 807593 h 807593"/>
              <a:gd name="connsiteX4" fmla="*/ 1490346 w 1490346"/>
              <a:gd name="connsiteY4" fmla="*/ 62420 h 8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346" h="807593">
                <a:moveTo>
                  <a:pt x="1484054" y="0"/>
                </a:moveTo>
                <a:lnTo>
                  <a:pt x="6292" y="0"/>
                </a:lnTo>
                <a:lnTo>
                  <a:pt x="0" y="62420"/>
                </a:lnTo>
                <a:cubicBezTo>
                  <a:pt x="0" y="473968"/>
                  <a:pt x="333625" y="807593"/>
                  <a:pt x="745173" y="807593"/>
                </a:cubicBezTo>
                <a:cubicBezTo>
                  <a:pt x="1156721" y="807593"/>
                  <a:pt x="1490346" y="473968"/>
                  <a:pt x="1490346" y="6242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10000"/>
                </a:schemeClr>
              </a:gs>
              <a:gs pos="89000">
                <a:schemeClr val="accent1">
                  <a:alpha val="2500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cxnSp>
        <p:nvCxnSpPr>
          <p:cNvPr id="22" name="直接连接符 21"/>
          <p:cNvCxnSpPr/>
          <p:nvPr>
            <p:custDataLst>
              <p:tags r:id="rId5"/>
            </p:custDataLst>
          </p:nvPr>
        </p:nvCxnSpPr>
        <p:spPr>
          <a:xfrm>
            <a:off x="1005078" y="721614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6"/>
            </p:custDataLst>
          </p:nvPr>
        </p:nvCxnSpPr>
        <p:spPr>
          <a:xfrm>
            <a:off x="1005078" y="791718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1005078" y="861822"/>
            <a:ext cx="2194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 descr="箭头 右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6642" y="7475220"/>
            <a:ext cx="184404" cy="184404"/>
          </a:xfrm>
          <a:prstGeom prst="rect">
            <a:avLst/>
          </a:prstGeom>
        </p:spPr>
      </p:pic>
      <p:pic>
        <p:nvPicPr>
          <p:cNvPr id="58" name="图片 57" descr="箭头 右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05078" y="7475220"/>
            <a:ext cx="184404" cy="184404"/>
          </a:xfrm>
          <a:prstGeom prst="rect">
            <a:avLst/>
          </a:prstGeom>
        </p:spPr>
      </p:pic>
      <p:sp>
        <p:nvSpPr>
          <p:cNvPr id="18" name="矩形: 圆顶角 12"/>
          <p:cNvSpPr/>
          <p:nvPr>
            <p:custDataLst>
              <p:tags r:id="rId14"/>
            </p:custDataLst>
          </p:nvPr>
        </p:nvSpPr>
        <p:spPr>
          <a:xfrm rot="18900000" flipH="1">
            <a:off x="9615678" y="1248156"/>
            <a:ext cx="2463546" cy="458571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solidFill>
                <a:schemeClr val="lt1"/>
              </a:solidFill>
            </a:endParaRPr>
          </a:p>
        </p:txBody>
      </p:sp>
      <p:sp>
        <p:nvSpPr>
          <p:cNvPr id="19" name="矩形: 圆顶角 13"/>
          <p:cNvSpPr/>
          <p:nvPr>
            <p:custDataLst>
              <p:tags r:id="rId15"/>
            </p:custDataLst>
          </p:nvPr>
        </p:nvSpPr>
        <p:spPr>
          <a:xfrm rot="8100000" flipH="1">
            <a:off x="9247632" y="2719578"/>
            <a:ext cx="2463546" cy="464896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6">
                  <a:lumMod val="20000"/>
                  <a:lumOff val="80000"/>
                  <a:alpha val="0"/>
                </a:schemeClr>
              </a:gs>
              <a:gs pos="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6"/>
            </p:custDataLst>
          </p:nvPr>
        </p:nvSpPr>
        <p:spPr>
          <a:xfrm>
            <a:off x="1005078" y="3008412"/>
            <a:ext cx="8753856" cy="121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720" b="1" i="0" u="none" strike="noStrike" kern="1200" cap="none" spc="0" normalizeH="0" baseline="0" noProof="1" dirty="0">
                <a:gradFill>
                  <a:gsLst>
                    <a:gs pos="20000">
                      <a:schemeClr val="accent2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565CE74E-AB26-4998-AD42-012C4C1AD076}" type="slidenum">
              <a:rPr lang="en-US" smtClean="0"/>
            </a:fld>
            <a:endParaRPr lang="en-US"/>
          </a:p>
        </p:txBody>
      </p:sp>
      <p:sp>
        <p:nvSpPr>
          <p:cNvPr id="17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05078" y="4786752"/>
            <a:ext cx="2332800" cy="5487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92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9765" y="520065"/>
            <a:ext cx="9890125" cy="1116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</a:t>
            </a: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Final defense on Industrial II  project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Box 7"/>
          <p:cNvSpPr txBox="1"/>
          <p:nvPr/>
        </p:nvSpPr>
        <p:spPr>
          <a:xfrm>
            <a:off x="3192780" y="3931285"/>
            <a:ext cx="928306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dirty="0" smtClean="0">
                <a:sym typeface="+mn-ea"/>
              </a:rPr>
              <a:t>                                         </a:t>
            </a:r>
            <a:r>
              <a:rPr lang="en-US" sz="2000" dirty="0" smtClean="0">
                <a:sym typeface="+mn-ea"/>
              </a:rPr>
              <a:t>   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Hawassa University 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Institute of Technology , Faculty of Informatics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</a:t>
            </a:r>
            <a:r>
              <a:rPr lang="en-US" sz="36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Department of Computer Science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altLang="en-US" sz="36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45" y="520065"/>
            <a:ext cx="2411730" cy="1947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440"/>
            <a:ext cx="7556421" cy="1275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 &amp; Consistent Code Practices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247424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5" name="Text 2"/>
          <p:cNvSpPr/>
          <p:nvPr/>
        </p:nvSpPr>
        <p:spPr>
          <a:xfrm>
            <a:off x="997863" y="245149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Naming Conventions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2892743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naming for frontend, backend, and database elements.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3627596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8" name="Text 5"/>
          <p:cNvSpPr/>
          <p:nvPr/>
        </p:nvSpPr>
        <p:spPr>
          <a:xfrm>
            <a:off x="997863" y="38316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Folder/File Structure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97863" y="4272915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Lowercase-with-hyphens (e.g.,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order-page.jsx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1" name="Text 8"/>
          <p:cNvSpPr/>
          <p:nvPr/>
        </p:nvSpPr>
        <p:spPr>
          <a:xfrm>
            <a:off x="997863" y="521184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React Components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7863" y="5653088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PascalCase (e.g.,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OrderPage.jsx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6387941"/>
            <a:ext cx="7556421" cy="1176099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4" name="Text 11"/>
          <p:cNvSpPr/>
          <p:nvPr/>
        </p:nvSpPr>
        <p:spPr>
          <a:xfrm>
            <a:off x="997863" y="6592014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Variables/Functions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7863" y="7033260"/>
            <a:ext cx="714827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camelCase (e.g., </a:t>
            </a:r>
            <a:r>
              <a:rPr lang="en-US" sz="16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handleLogin()</a:t>
            </a: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34540" y="821690"/>
            <a:ext cx="1180211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Design, Error Handling &amp; Security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980" y="25796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0980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710980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 structure: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 /api/menus/</a:t>
            </a:r>
            <a:endParaRPr lang="en-US" sz="1750" b="1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en-GB" sz="1750">
                <a:sym typeface="+mn-ea"/>
              </a:rPr>
              <a:t>GET /api/orders/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83" y="25796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24283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324283" y="3863816"/>
            <a:ext cx="23298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Routes secured with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authenticateToken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authorizeRoles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585" y="25796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37585" y="337339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937585" y="38638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try/catch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blocks in backend.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80" y="540615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710980" y="6199942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Password 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3710980" y="7044690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Hashed with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bcrypt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46404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Structure &amp; Relationships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Normalized tables for efficiency.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1805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Naming Convention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670935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snake_case for tables/columns.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1764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Primary Keys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666899"/>
            <a:ext cx="435530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Always end with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_id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4995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Foreign Keys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485448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menu_items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lounges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relationships.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98700" y="1075690"/>
            <a:ext cx="1153795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Coding Workflow &amp; Deployment </a:t>
            </a:r>
            <a:r>
              <a:rPr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Readiness</a:t>
            </a:r>
            <a:endParaRPr lang="en-US" sz="40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68550" y="2790190"/>
            <a:ext cx="3980180" cy="4502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Feature Testing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13574" y="33764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Tested with Postman, MySQL Workbench, and Browser.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27910" y="3966210"/>
            <a:ext cx="43611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Collaborative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513495" y="44565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Used Pair Programming and code reviews.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64410" y="5046345"/>
            <a:ext cx="47650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Connectivity</a:t>
            </a:r>
            <a:endParaRPr lang="en-US" sz="3200" dirty="0">
              <a:solidFill>
                <a:srgbClr val="1E3063"/>
              </a:solidFill>
              <a:latin typeface="Times New Roman" panose="02020603050405020304" charset="0"/>
              <a:ea typeface="Instrument Sans Semi Bold" pitchFamily="34" charset="-122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513415" y="55367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Frontend &amp; Backend connected via Axios.</a:t>
            </a:r>
            <a:endParaRPr lang="en-US" sz="2400" dirty="0">
              <a:solidFill>
                <a:srgbClr val="1E3063"/>
              </a:solidFill>
              <a:latin typeface="Times New Roman" panose="02020603050405020304" charset="0"/>
              <a:ea typeface="Instrument Sans Medium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5"/>
          <p:cNvSpPr/>
          <p:nvPr/>
        </p:nvSpPr>
        <p:spPr>
          <a:xfrm>
            <a:off x="7123867" y="716216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7" name="Shape 5"/>
          <p:cNvSpPr/>
          <p:nvPr/>
        </p:nvSpPr>
        <p:spPr>
          <a:xfrm>
            <a:off x="7123867" y="2474595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8" name="Text 6"/>
          <p:cNvSpPr/>
          <p:nvPr/>
        </p:nvSpPr>
        <p:spPr>
          <a:xfrm>
            <a:off x="7187625" y="250644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2" name="Text 0"/>
          <p:cNvSpPr/>
          <p:nvPr/>
        </p:nvSpPr>
        <p:spPr>
          <a:xfrm>
            <a:off x="793790" y="675799"/>
            <a:ext cx="6988135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Objectives &amp; Core Modules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47574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the system is bug-free and meets all requirements.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011085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testingdone both  for frontend and backend</a:t>
            </a:r>
            <a:endParaRPr lang="en-US" sz="130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altLang="en-GB" sz="1300">
                <a:sym typeface="+mn-ea"/>
              </a:rPr>
              <a:t>Focused on these key areas: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303770" y="2474595"/>
            <a:ext cx="22860" cy="5079206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6" name="Shape 4"/>
          <p:cNvSpPr/>
          <p:nvPr/>
        </p:nvSpPr>
        <p:spPr>
          <a:xfrm>
            <a:off x="6636425" y="265449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9" name="Text 7"/>
          <p:cNvSpPr/>
          <p:nvPr/>
        </p:nvSpPr>
        <p:spPr>
          <a:xfrm>
            <a:off x="4338161" y="2533055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Authentication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2900839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Login/logout functionality.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483673" y="3675102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2" name="Shape 10"/>
          <p:cNvSpPr/>
          <p:nvPr/>
        </p:nvSpPr>
        <p:spPr>
          <a:xfrm>
            <a:off x="7123867" y="3495199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3" name="Text 11"/>
          <p:cNvSpPr/>
          <p:nvPr/>
        </p:nvSpPr>
        <p:spPr>
          <a:xfrm>
            <a:off x="7187625" y="3527048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8165783" y="355365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Menu Management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165783" y="3921443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 creation and updates.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636425" y="4554855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17" name="Shape 15"/>
          <p:cNvSpPr/>
          <p:nvPr/>
        </p:nvSpPr>
        <p:spPr>
          <a:xfrm>
            <a:off x="7123867" y="4374952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18" name="Text 16"/>
          <p:cNvSpPr/>
          <p:nvPr/>
        </p:nvSpPr>
        <p:spPr>
          <a:xfrm>
            <a:off x="7187625" y="4406801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4338161" y="4433411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Processing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93790" y="4801195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Cart and order flow.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7483673" y="5434608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2" name="Shape 20"/>
          <p:cNvSpPr/>
          <p:nvPr/>
        </p:nvSpPr>
        <p:spPr>
          <a:xfrm>
            <a:off x="7123867" y="5254704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3" name="Text 21"/>
          <p:cNvSpPr/>
          <p:nvPr/>
        </p:nvSpPr>
        <p:spPr>
          <a:xfrm>
            <a:off x="7187625" y="528655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8165783" y="5313164"/>
            <a:ext cx="219825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Feedback Submission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8165783" y="5680948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Collection and display.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6636425" y="6314361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27" name="Shape 25"/>
          <p:cNvSpPr/>
          <p:nvPr/>
        </p:nvSpPr>
        <p:spPr>
          <a:xfrm>
            <a:off x="7123867" y="613445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CEE6FD"/>
          </a:solidFill>
        </p:spPr>
      </p:sp>
      <p:sp>
        <p:nvSpPr>
          <p:cNvPr id="28" name="Text 26"/>
          <p:cNvSpPr/>
          <p:nvPr/>
        </p:nvSpPr>
        <p:spPr>
          <a:xfrm>
            <a:off x="7187625" y="616630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4338161" y="619291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Functions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93790" y="6560701"/>
            <a:ext cx="5670828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Management tools.</a:t>
            </a:r>
            <a:endParaRPr lang="en-US" sz="1300" dirty="0"/>
          </a:p>
        </p:txBody>
      </p:sp>
      <p:sp>
        <p:nvSpPr>
          <p:cNvPr id="31" name="Text 21"/>
          <p:cNvSpPr/>
          <p:nvPr/>
        </p:nvSpPr>
        <p:spPr>
          <a:xfrm>
            <a:off x="7187625" y="7194094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000"/>
              </a:lnSpc>
              <a:buNone/>
            </a:pPr>
            <a:r>
              <a:rPr lang="en-US" sz="2000" dirty="0"/>
              <a:t>6</a:t>
            </a:r>
            <a:endParaRPr lang="en-US" sz="2000" dirty="0"/>
          </a:p>
        </p:txBody>
      </p:sp>
      <p:sp>
        <p:nvSpPr>
          <p:cNvPr id="32" name="Shape 19"/>
          <p:cNvSpPr/>
          <p:nvPr/>
        </p:nvSpPr>
        <p:spPr>
          <a:xfrm>
            <a:off x="7422713" y="7336433"/>
            <a:ext cx="510302" cy="2286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</p:spPr>
      </p:sp>
      <p:sp>
        <p:nvSpPr>
          <p:cNvPr id="33" name="Text Box 32"/>
          <p:cNvSpPr txBox="1"/>
          <p:nvPr/>
        </p:nvSpPr>
        <p:spPr>
          <a:xfrm>
            <a:off x="7811135" y="7193280"/>
            <a:ext cx="6819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>
                <a:sym typeface="+mn-ea"/>
              </a:rPr>
              <a:t>Database &amp; API connectivity</a:t>
            </a:r>
            <a:endParaRPr lang="en-US" altLang="en-GB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21225" y="615315"/>
            <a:ext cx="7124065" cy="697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spcAft>
                <a:spcPct val="60000"/>
              </a:spcAft>
            </a:pPr>
            <a:r>
              <a:rPr sz="435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 Case Design</a:t>
            </a:r>
            <a:endParaRPr sz="435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Arial" panose="020B0604020202020204"/>
              <a:buChar char="•"/>
            </a:pPr>
            <a:r>
              <a:rPr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7212" y="164711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913" y="1688961"/>
            <a:ext cx="334566" cy="4182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92183" y="172378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 Tests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92183" y="220610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Valid, empty fields, wrong credentials.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67212" y="300918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13" y="3051036"/>
            <a:ext cx="334566" cy="418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92183" y="308586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Tests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92183" y="356818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to cart, submit order, empty cart.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67212" y="4371261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13" y="4413111"/>
            <a:ext cx="334566" cy="4182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2183" y="4447937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Lounge Staff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92183" y="4930259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Add/edit menu items.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67212" y="5733336"/>
            <a:ext cx="501968" cy="501968"/>
          </a:xfrm>
          <a:prstGeom prst="roundRect">
            <a:avLst>
              <a:gd name="adj" fmla="val 40002"/>
            </a:avLst>
          </a:prstGeom>
          <a:solidFill>
            <a:srgbClr val="CEE6FD"/>
          </a:solidFill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13" y="5775186"/>
            <a:ext cx="334566" cy="41826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92183" y="5810012"/>
            <a:ext cx="2788801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Feedback &amp; Reports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992183" y="6292334"/>
            <a:ext cx="6857405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 feedback, view analytics.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6267212" y="6900267"/>
            <a:ext cx="7582376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with valid &amp; invalid inputs to simulate real user actions. Each test passed successfully.</a:t>
            </a:r>
            <a:endParaRPr lang="en-US" sz="17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" y="3051175"/>
            <a:ext cx="5962650" cy="315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hape 1"/>
          <p:cNvSpPr/>
          <p:nvPr/>
        </p:nvSpPr>
        <p:spPr>
          <a:xfrm>
            <a:off x="1207770" y="2401570"/>
            <a:ext cx="11796395" cy="405066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228725" y="2187575"/>
            <a:ext cx="11768455" cy="4742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sz="1600"/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Unit Testing: Tested individual components (e.g., LoginPage, Cart)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Integration Testing: Verified frontend ↔ backend using Postman &amp; MySQL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System Testing: Simulated real user sessions (admin/student)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Acceptance Testing: Reviewed by team before submission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endParaRPr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Tools: Chrome, Postman, MySQL Workbench, localhost</a:t>
            </a:r>
            <a:endParaRPr lang="en-GB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46605" y="1100455"/>
            <a:ext cx="7924800" cy="1087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Testing Types &amp; Tools Used</a:t>
            </a:r>
            <a:endParaRPr lang="en-US" altLang="en-GB" sz="4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4854"/>
            <a:ext cx="9092803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Error Handling &amp; Validation Results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731407"/>
            <a:ext cx="93852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application robustly handles various errors to ensure a smooth user experience and system stability. All critical errors are managed with try/catch blocks and middleware.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266342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633" y="2703850"/>
            <a:ext cx="323136" cy="4039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3996" y="2737485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Failure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493996" y="3203258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Handled gracefully with user-friendly 404 messages for unavailable resources.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93790" y="397895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33" y="4019371"/>
            <a:ext cx="323136" cy="4039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93996" y="405300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Form Errors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93996" y="4518779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Alerts appear for empty or invalid fields, guiding users to correct their input.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93790" y="529447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3" y="5334893"/>
            <a:ext cx="323136" cy="4039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93996" y="536852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1493996" y="5834301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Unauthorized access attempts result in a 401 response, requiring proper tokens.</a:t>
            </a:r>
            <a:endParaRPr lang="en-US" sz="1650" dirty="0"/>
          </a:p>
        </p:txBody>
      </p:sp>
      <p:sp>
        <p:nvSpPr>
          <p:cNvPr id="17" name="Shape 11"/>
          <p:cNvSpPr/>
          <p:nvPr/>
        </p:nvSpPr>
        <p:spPr>
          <a:xfrm>
            <a:off x="793790" y="660999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E9ECF2"/>
          </a:solidFill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3" y="6650415"/>
            <a:ext cx="323136" cy="40397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493996" y="6684050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Authorization</a:t>
            </a:r>
            <a:endParaRPr lang="en-US" sz="2100" dirty="0"/>
          </a:p>
        </p:txBody>
      </p:sp>
      <p:sp>
        <p:nvSpPr>
          <p:cNvPr id="20" name="Text 13"/>
          <p:cNvSpPr/>
          <p:nvPr/>
        </p:nvSpPr>
        <p:spPr>
          <a:xfrm>
            <a:off x="1493996" y="7149822"/>
            <a:ext cx="8685014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 attempting administrative routes without permission are denied with a 403.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97396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Security Matters in Our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Security is paramount to protect sensitive user data and maintain system integrity. It builds trust and prevents unauthorized access or data breaches. Our approach spans both database and system levels.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785354"/>
            <a:ext cx="318968" cy="398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57217" y="339613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Integrity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357217" y="3886557"/>
            <a:ext cx="32776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Ensures reliability and user trust.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987052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47597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33304" y="5250180"/>
            <a:ext cx="44010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Prevents unauthorized entry and data leaks.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350675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09272" y="61233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509272" y="6613803"/>
            <a:ext cx="452997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Secures user data and financial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350"/>
            <a:ext cx="687216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Database-Level Security Measures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67126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 implement stringent measures to secure our database, from access control to data encryption and backup strategies.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0636"/>
            <a:ext cx="850583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9523" y="2400657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RBAC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899523" y="2768441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Role-based access control for student, staff, and admin roles.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51359"/>
            <a:ext cx="850583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9523" y="3421380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Password Hashing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899523" y="3789164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All passwords encrypted with bcrypt for strong security.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72082"/>
            <a:ext cx="850583" cy="10207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9523" y="4442103"/>
            <a:ext cx="2423993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Injection Protection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899523" y="4809887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Parameterized queries prevent malicious SQL injection attacks.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2804"/>
            <a:ext cx="850583" cy="10207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9523" y="5462826"/>
            <a:ext cx="2603540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Sensitive Data Encryption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899523" y="5830610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Payment and other sensitive information are securely encrypted.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13527"/>
            <a:ext cx="850583" cy="10207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9523" y="648354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Daily Backups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899523" y="6851333"/>
            <a:ext cx="119370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Automated daily backups ensure data recovery in case of failure.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55725" y="932815"/>
            <a:ext cx="1097089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Topic: Cuisine Management System for HU-    </a:t>
            </a:r>
            <a:r>
              <a:rPr lang="en-US" sz="4400" u="sng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IoT</a:t>
            </a:r>
            <a:r>
              <a:rPr lang="en-US" sz="4400" u="sng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Campus</a:t>
            </a:r>
            <a:endParaRPr lang="en-US" altLang="en-US" sz="4400" u="sng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05965" y="2961005"/>
            <a:ext cx="10306685" cy="3845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Advisor: Ms.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Turufat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Tesfaye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Group Members :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Betelhem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W/Michael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Ebise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Gutema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Fadima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Mohammed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Hawi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Belete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Wingdings" panose="05000000000000000000" pitchFamily="2" charset="2"/>
              <a:buNone/>
            </a:pP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Sinen</a:t>
            </a:r>
            <a:r>
              <a:rPr lang="en-US" sz="24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Abebe</a:t>
            </a:r>
            <a:endParaRPr lang="en-US" altLang="en-US" sz="2400" dirty="0" err="1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82980" y="8070850"/>
            <a:ext cx="4963160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252"/>
            <a:ext cx="973716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Security &amp; Session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65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API security is built on robust authentication and session management, safeguarding against common web vulnerabilities.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020604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Only verified users can access APIs using JSON Web Tokens.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8" name="Text 6"/>
          <p:cNvSpPr/>
          <p:nvPr/>
        </p:nvSpPr>
        <p:spPr>
          <a:xfrm>
            <a:off x="5443776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HTTP-only Cookies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Tokens are stored in HTTP-only cookies, hidden from JavaScript.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22171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1" name="Text 9"/>
          <p:cNvSpPr/>
          <p:nvPr/>
        </p:nvSpPr>
        <p:spPr>
          <a:xfrm>
            <a:off x="9866948" y="34485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 Logout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9389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Sessions automatically expire after a period of user inactivity.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4" name="Text 12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CORS Policies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Strict CORS policies block unauthorized frontend access to APIs.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667" y="511837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</p:spPr>
      </p:sp>
      <p:sp>
        <p:nvSpPr>
          <p:cNvPr id="17" name="Text 15"/>
          <p:cNvSpPr/>
          <p:nvPr/>
        </p:nvSpPr>
        <p:spPr>
          <a:xfrm>
            <a:off x="7655481" y="53451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Rate Limiting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481" y="5835610"/>
            <a:ext cx="59544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Implemented to prevent brute-force attacks and service spamming.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29"/>
            <a:ext cx="86746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Cookies &amp; XSS Protection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403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Cookie security flags and robust input validation are critical for preventing cross-site scripting (XSS) and cross-site request forgery (CSRF) attacks.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0143"/>
            <a:ext cx="6244709" cy="42726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0218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Cookie Flags 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60295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httpOnly: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true - Prevents client-side script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04514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secure: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true - Ensures cookies are sent only over HTTPS.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487347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sameSite:</a:t>
            </a: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'Strict' - Blocks cross-site request forgery (CSRF).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4399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XSS Protection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60211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Inputs are rigorously validated on both frontend and backend.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8262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Sanitization prevents malicious script injection.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1593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Middleware &amp; General Safety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system employs comprehensive middleware and general safety features to ensure robust security across all interactions. These layers are critical for preventing unauthorized access and data exposure.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Middleware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Checks authentication and roles on every route request.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6700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612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Generic Errors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751659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Error messages are generic to avoid leaking sensitive system information.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22777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Validation is enforced on both frontend and backend for data integrity.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532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HTTPS/TLS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022777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HTTPS deployment with TLS encryption is planned for secure communication.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1170" y="680799"/>
            <a:ext cx="8066723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Deployment &amp; Structure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2691170" y="1677353"/>
            <a:ext cx="93852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system is fully functional in the local development environment, utilizing a modern tech stack for both frontend and backend.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1170" y="2609374"/>
            <a:ext cx="538639" cy="5386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91170" y="336339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691170" y="3829169"/>
            <a:ext cx="294882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Built with React and Bootstrap, running at </a:t>
            </a:r>
            <a:r>
              <a:rPr lang="en-US" sz="1650" u="sng" dirty="0">
                <a:solidFill>
                  <a:srgbClr val="3257B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http://localhost:5173</a:t>
            </a: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10" y="2609374"/>
            <a:ext cx="538639" cy="5386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09310" y="336339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909310" y="3829169"/>
            <a:ext cx="294882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Powered by Node.js and Express, accessible at </a:t>
            </a:r>
            <a:r>
              <a:rPr lang="en-US" sz="1650" u="sng" dirty="0">
                <a:solidFill>
                  <a:srgbClr val="3257B8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http://localhost:5000</a:t>
            </a: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450" y="2609374"/>
            <a:ext cx="538639" cy="5386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27450" y="3363397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127450" y="3829169"/>
            <a:ext cx="2948940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MySQL serves as the robust relational database for data storage.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30" y="5294471"/>
            <a:ext cx="538639" cy="53863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942630" y="6048494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Communication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2942630" y="6514267"/>
            <a:ext cx="294882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Frontend and backend connect seamlessly via Axios requests.</a:t>
            </a:r>
            <a:endParaRPr lang="en-US" sz="16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7086719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Ready for Production Hosting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83544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application is prepared for seamless transition to production, with distinct strategies for frontend, backend, and database deployment.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239804"/>
            <a:ext cx="1630323" cy="1183719"/>
          </a:xfrm>
          <a:prstGeom prst="roundRect">
            <a:avLst>
              <a:gd name="adj" fmla="val 2587"/>
            </a:avLst>
          </a:prstGeom>
          <a:solidFill>
            <a:srgbClr val="E9ECF2"/>
          </a:solidFill>
        </p:spPr>
      </p:sp>
      <p:sp>
        <p:nvSpPr>
          <p:cNvPr id="5" name="Text 3"/>
          <p:cNvSpPr/>
          <p:nvPr/>
        </p:nvSpPr>
        <p:spPr>
          <a:xfrm>
            <a:off x="1465421" y="265223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2628186" y="244387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Build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628186" y="2885123"/>
            <a:ext cx="915757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Utilize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npm run build</a:t>
            </a: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for optimized production assets. Host on Apache or Nginx for efficient delivery.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526149" y="3413998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9" name="Shape 7"/>
          <p:cNvSpPr/>
          <p:nvPr/>
        </p:nvSpPr>
        <p:spPr>
          <a:xfrm>
            <a:off x="793790" y="3525560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523" y="3934182"/>
            <a:ext cx="287060" cy="3587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258508" y="372963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Deployment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258508" y="4170878"/>
            <a:ext cx="6828949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Deploy the Node.js Express application to a compatible server environment.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156472" y="4692134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4" name="Shape 11"/>
          <p:cNvSpPr/>
          <p:nvPr/>
        </p:nvSpPr>
        <p:spPr>
          <a:xfrm>
            <a:off x="793790" y="4803696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5212318"/>
            <a:ext cx="287060" cy="35873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888831" y="5007769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Migration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888831" y="5449014"/>
            <a:ext cx="771953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Move the MySQL database to a secure cloud or institutional server for robust hosting.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786795" y="5970270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9" name="Shape 15"/>
          <p:cNvSpPr/>
          <p:nvPr/>
        </p:nvSpPr>
        <p:spPr>
          <a:xfrm>
            <a:off x="793790" y="6081832"/>
            <a:ext cx="6521410" cy="1510427"/>
          </a:xfrm>
          <a:prstGeom prst="roundRect">
            <a:avLst>
              <a:gd name="adj" fmla="val 2027"/>
            </a:avLst>
          </a:prstGeom>
          <a:solidFill>
            <a:srgbClr val="E9ECF2"/>
          </a:solidFill>
        </p:spPr>
      </p:sp>
      <p:sp>
        <p:nvSpPr>
          <p:cNvPr id="20" name="Text 16"/>
          <p:cNvSpPr/>
          <p:nvPr/>
        </p:nvSpPr>
        <p:spPr>
          <a:xfrm>
            <a:off x="3910965" y="6657618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7"/>
          <p:cNvSpPr/>
          <p:nvPr/>
        </p:nvSpPr>
        <p:spPr>
          <a:xfrm>
            <a:off x="7519273" y="628590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Configuration</a:t>
            </a: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7519273" y="6727150"/>
            <a:ext cx="6113264" cy="661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.env.production</a:t>
            </a: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for environment-specific configurations and ensure middleware, bcrypt, and CORS remain active.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241" y="619839"/>
            <a:ext cx="7486650" cy="6677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Modification Strategy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1608058"/>
            <a:ext cx="1068467" cy="1282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6224" y="1821656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76224" y="2283738"/>
            <a:ext cx="6180534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Android/iOS app for better accessibility. Reach users on the go.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2890242"/>
            <a:ext cx="1068467" cy="1573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6224" y="3103840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76224" y="3565922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Reward system to engage frequent users. Boost customer retention.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4463415"/>
            <a:ext cx="1068467" cy="1573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6224" y="4677013"/>
            <a:ext cx="2671286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 Tracking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76224" y="5139095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order tracking with wait times. Enhance user transparency.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6036588"/>
            <a:ext cx="1068467" cy="1573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6224" y="6250186"/>
            <a:ext cx="3059668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Food Recommendations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76224" y="6712268"/>
            <a:ext cx="6180534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Automated suggestions based on order history. Personalize user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173"/>
            <a:ext cx="7755850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Backup and </a:t>
            </a:r>
            <a:r>
              <a:rPr lang="en-US" sz="4000" dirty="0">
                <a:solidFill>
                  <a:srgbClr val="3257B8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</a:rPr>
              <a:t>Recovery Strategy</a:t>
            </a:r>
            <a:endParaRPr lang="en-US" sz="4000" dirty="0">
              <a:solidFill>
                <a:srgbClr val="3257B8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1167765" y="1957070"/>
            <a:ext cx="4913630" cy="542290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MySQL Database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Daily backups using mysqldump. Ensures data integrity.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Dual Storage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Backups stored online (cloud) and offline (external storage). Redundancy is key.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System Restore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In case of failure, use mysql &lt; backup.sql. Quick recovery.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" panose="02000000000000000000" pitchFamily="34" charset="-122"/>
              <a:cs typeface="Times New Roman" panose="02020603050405020304" charset="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 Slab" pitchFamily="34" charset="-122"/>
                <a:cs typeface="Times New Roman" panose="02020603050405020304" charset="0"/>
                <a:sym typeface="+mn-ea"/>
              </a:rPr>
              <a:t>One-Click Backup</a:t>
            </a:r>
            <a:endParaRPr lang="en-US" sz="2000" dirty="0">
              <a:solidFill>
                <a:srgbClr val="15213F"/>
              </a:solidFill>
              <a:latin typeface="Times New Roman" panose="02020603050405020304" charset="0"/>
              <a:ea typeface="Roboto Slab" pitchFamily="34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13F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  <a:sym typeface="+mn-ea"/>
              </a:rPr>
              <a:t>Admins can initiate backups from dashboard. User-friendly.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8010525" y="257873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pPr>
              <a:spcAft>
                <a:spcPct val="60000"/>
              </a:spcAft>
            </a:pPr>
            <a:r>
              <a:rPr sz="2000" b="1">
                <a:sym typeface="+mn-ea"/>
              </a:rPr>
              <a:t>Project Code Backup</a:t>
            </a:r>
            <a:endParaRPr sz="2000" b="1"/>
          </a:p>
          <a:p>
            <a:pPr>
              <a:buFont typeface="Arial" panose="020B0604020202020204"/>
              <a:buChar char="•"/>
            </a:pPr>
            <a:r>
              <a:rPr sz="2000">
                <a:sym typeface="+mn-ea"/>
              </a:rPr>
              <a:t>Two backup methods were used:</a:t>
            </a:r>
            <a:endParaRPr sz="2000"/>
          </a:p>
          <a:p>
            <a:pPr>
              <a:buFont typeface="Arial" panose="020B0604020202020204"/>
              <a:buChar char="•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GitHub: Best for version control and easy recovery using git clone.</a:t>
            </a:r>
            <a:endParaRPr sz="2000"/>
          </a:p>
          <a:p>
            <a:pPr lvl="1">
              <a:buFont typeface="Arial" panose="020B0604020202020204"/>
              <a:buChar char="◦"/>
            </a:pPr>
            <a:endParaRPr sz="2000"/>
          </a:p>
          <a:p>
            <a:pPr lvl="1" indent="0">
              <a:buFont typeface="Arial" panose="020B0604020202020204"/>
              <a:buNone/>
            </a:pPr>
            <a:r>
              <a:rPr sz="2000">
                <a:sym typeface="+mn-ea"/>
              </a:rPr>
              <a:t>Manual: The entire project folder zipped and saved on cloud/USB.</a:t>
            </a:r>
            <a:endParaRPr lang="en-GB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315"/>
            <a:ext cx="795980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 Crash &amp; Disaster Recovery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854518"/>
            <a:ext cx="1630323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421" y="2263140"/>
            <a:ext cx="287060" cy="3587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8186" y="2058591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Reinstall Core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628186" y="2499836"/>
            <a:ext cx="4908352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Reinstall Node.js and MySQL. Foundation for recovery.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26149" y="3021092"/>
            <a:ext cx="11208425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8" name="Shape 5"/>
          <p:cNvSpPr/>
          <p:nvPr/>
        </p:nvSpPr>
        <p:spPr>
          <a:xfrm>
            <a:off x="793790" y="3132653"/>
            <a:ext cx="3260646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2280523" y="3541276"/>
            <a:ext cx="287060" cy="358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4258508" y="3336727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Recovery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58508" y="3777972"/>
            <a:ext cx="5386626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Recover code using GitHub (git clone). Restore project files.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156472" y="4299228"/>
            <a:ext cx="9578102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3" name="Shape 10"/>
          <p:cNvSpPr/>
          <p:nvPr/>
        </p:nvSpPr>
        <p:spPr>
          <a:xfrm>
            <a:off x="793790" y="4410789"/>
            <a:ext cx="4890968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44" y="4819412"/>
            <a:ext cx="287060" cy="35873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888831" y="4614863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Restore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5888831" y="5056108"/>
            <a:ext cx="519957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Restore database from backup.sql. Critical data retrieved.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786795" y="5577364"/>
            <a:ext cx="7947779" cy="11430"/>
          </a:xfrm>
          <a:prstGeom prst="roundRect">
            <a:avLst>
              <a:gd name="adj" fmla="val 267907"/>
            </a:avLst>
          </a:prstGeom>
          <a:solidFill>
            <a:srgbClr val="CFD2D8"/>
          </a:solidFill>
        </p:spPr>
      </p:sp>
      <p:sp>
        <p:nvSpPr>
          <p:cNvPr id="18" name="Shape 14"/>
          <p:cNvSpPr/>
          <p:nvPr/>
        </p:nvSpPr>
        <p:spPr>
          <a:xfrm>
            <a:off x="793790" y="5688925"/>
            <a:ext cx="6521410" cy="1176099"/>
          </a:xfrm>
          <a:prstGeom prst="roundRect">
            <a:avLst>
              <a:gd name="adj" fmla="val 2604"/>
            </a:avLst>
          </a:prstGeom>
          <a:solidFill>
            <a:srgbClr val="E9ECF2"/>
          </a:solidFill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65" y="6097548"/>
            <a:ext cx="287060" cy="35873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519273" y="5892998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Restart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7519273" y="6334244"/>
            <a:ext cx="5992773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Start system with npm install and npm start. Bring services online.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93790" y="7094577"/>
            <a:ext cx="13042821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49610" y="803593"/>
            <a:ext cx="5103614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603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60414"/>
            <a:ext cx="2348627" cy="637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Full-Stack Web App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93790" y="3120509"/>
            <a:ext cx="2348627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System successfully built as a full-stack web application.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68" y="164603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7568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Benefits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397568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Students easily view menus, order food, and give feedback.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64" y="164603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1464" y="2360414"/>
            <a:ext cx="2348746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Tools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01464" y="2801660"/>
            <a:ext cx="2348746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Lounge staff and admins manage menus, payments, track orders.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90" y="1982867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66290" y="2697242"/>
            <a:ext cx="2348627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9366290" y="3138488"/>
            <a:ext cx="2348627" cy="653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ReactJS + Redux, Node.js + Express, MySQL.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2999780" y="5809615"/>
            <a:ext cx="7556421" cy="980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Improved convenience, speed, and transparency for everyone. We delivered a powerful solution.</a:t>
            </a:r>
            <a:endParaRPr lang="en-US" sz="1600" dirty="0"/>
          </a:p>
        </p:txBody>
      </p:sp>
      <p:sp>
        <p:nvSpPr>
          <p:cNvPr id="17" name="Text Box 16"/>
          <p:cNvSpPr txBox="1"/>
          <p:nvPr/>
        </p:nvSpPr>
        <p:spPr>
          <a:xfrm>
            <a:off x="2999740" y="4946650"/>
            <a:ext cx="73152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Solved major manual issues like long queues, menu confusion, and no order tracking. </a:t>
            </a:r>
            <a:endParaRPr lang="en-US" altLang="en-US" sz="16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005078" y="3008412"/>
            <a:ext cx="8753856" cy="1214065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1207770" y="2401570"/>
            <a:ext cx="9914890" cy="4264025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  <p:txBody>
          <a:bodyPr/>
          <a:p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350010" y="1409065"/>
            <a:ext cx="10203180" cy="5256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4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sz="4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Developed to modernize campus food services.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Enables students to view menus, place orders, and give feedback.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Helps staff manage meals, stock, and daily operations.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Replaces slow, manual processes with a fast and user-friendly digital platform.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Improves communication and reduces food waste.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05915" y="690880"/>
            <a:ext cx="10368915" cy="1042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      </a:t>
            </a:r>
            <a:r>
              <a:rPr lang="en-US" sz="32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Project Evolution: From Concept to Completion</a:t>
            </a:r>
            <a:endParaRPr lang="en-US" sz="325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1080"/>
            <a:ext cx="793790" cy="15462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5704" y="2129790"/>
            <a:ext cx="2662595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Previous Semester</a:t>
            </a:r>
            <a:endParaRPr lang="en-US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25704" y="2485430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Web food ordering system for students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25704" y="2794992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Dashboard for lounge staff and admins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25704" y="3104555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React, Redux, Node.js, MySQL planned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55" y="3672284"/>
            <a:ext cx="793790" cy="18558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44114" y="3806865"/>
            <a:ext cx="2083951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Examiner Feedback</a:t>
            </a:r>
            <a:endParaRPr lang="en-US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40765" y="4145915"/>
            <a:ext cx="6497955" cy="254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543300" lvl="7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Payment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4287520" y="4503420"/>
            <a:ext cx="6449695" cy="254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Add proper security(hash) 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286964" y="4784804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Localization</a:t>
            </a:r>
            <a:endParaRPr lang="en-US" sz="1400" dirty="0">
              <a:solidFill>
                <a:srgbClr val="272525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800" y="5373172"/>
            <a:ext cx="793790" cy="21653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477714" y="5531882"/>
            <a:ext cx="3860602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This Semester: Full System Development</a:t>
            </a:r>
            <a:endParaRPr lang="en-US" b="1" dirty="0">
              <a:solidFill>
                <a:srgbClr val="272525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477714" y="5887522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Implemented all planned features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6477714" y="6197084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User login, menu, ordering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477714" y="6506647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Role-based dashboards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6477714" y="6816209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Feedback and reports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6477714" y="7125772"/>
            <a:ext cx="6524506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Improved UI, security, navigation, validation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9370" y="1509752"/>
            <a:ext cx="985242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Technologies &amp; System Architecture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89675" y="292322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Frontend: ReactJS + Bootstrap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State Management: Redux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Backend: Node.js + Express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Database: 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API Communication: Axios (RESTful)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330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Security: JWT, bcrypt, .env configs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7529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Deployment Ready: Render, Vercel, Railway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923223"/>
            <a:ext cx="409979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Overview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599521" y="352210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Client Side: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React UI for user interaction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9643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Server Side: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Express API for logic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Database: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MySQL stores all data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Communication: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Axios via RESTful APIs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Security: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Role-based access with middleware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85705" y="481489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Defined User Roles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725460" y="1828800"/>
            <a:ext cx="3664863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959894" y="206323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959894" y="2571393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menus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59894" y="3013591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Place orders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959894" y="3455789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Submit feedback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137327" y="1828800"/>
            <a:ext cx="3664863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371761" y="206323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Lounge Staff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371761" y="2571393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menu items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371761" y="3013591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incoming orders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371761" y="3455789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Track prepaid users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3285530" y="4279940"/>
            <a:ext cx="7556421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748564" y="45143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3748564" y="5022533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users and lounges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3748564" y="5464731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Access system-wide reports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3748564" y="5906929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Monitor feedback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675765" y="7031990"/>
            <a:ext cx="109994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Each role features distinct permissions and a customized dashboard for secure, tailored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2984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762635"/>
            <a:ext cx="6370955" cy="74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</a:rPr>
              <a:t>      Key Features by Role</a:t>
            </a:r>
            <a:endParaRPr lang="en-US" sz="4400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468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 Dashboard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Login &amp; Auth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39631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lounge menus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4768215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Add to cart, place orders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5733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order history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60155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Submit feedback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4689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93493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Lounge Staff Dashboard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8893493" y="3520916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menu items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893493" y="4326017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Process incoming orders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893493" y="51311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prepaid users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8893493" y="5936218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Access sales reports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893493" y="6741319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Respond to feedback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46898"/>
            <a:ext cx="566976" cy="5669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506795" y="2640687"/>
            <a:ext cx="232981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Dashboard</a:t>
            </a:r>
            <a:endParaRPr lang="en-US" sz="2300" dirty="0"/>
          </a:p>
        </p:txBody>
      </p:sp>
      <p:sp>
        <p:nvSpPr>
          <p:cNvPr id="20" name="Text 14"/>
          <p:cNvSpPr/>
          <p:nvPr/>
        </p:nvSpPr>
        <p:spPr>
          <a:xfrm>
            <a:off x="11506795" y="3520916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lounges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1506795" y="3963114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Manage all users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1506795" y="44053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View overall system reports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1506795" y="521041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Monitor lounges, analytics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11506795" y="6015514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Access full feedback history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84133"/>
            <a:ext cx="6092547" cy="637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Implementation Methods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28180"/>
            <a:ext cx="1020723" cy="1972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0622" y="1832253"/>
            <a:ext cx="264009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charset="0"/>
                <a:ea typeface="Instrument Sans Semi Bold" pitchFamily="34" charset="-122"/>
                <a:cs typeface="Times New Roman" panose="02020603050405020304" charset="0"/>
              </a:rPr>
              <a:t>Development Process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20622" y="227349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Incremental coding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120622" y="2671643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Test-</a:t>
            </a:r>
            <a:r>
              <a:rPr lang="en-US" sz="16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Driven Development (TDD)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20622" y="306978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charset="0"/>
                <a:ea typeface="Instrument Sans Medium" pitchFamily="34" charset="-122"/>
                <a:cs typeface="Times New Roman" panose="02020603050405020304" charset="0"/>
              </a:rPr>
              <a:t>Pair programming &amp; code reviews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80" y="3600569"/>
            <a:ext cx="1020723" cy="19723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26612" y="3804642"/>
            <a:ext cx="277475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Strategies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4326612" y="424588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Pilot phase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326612" y="4644033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Phased rollout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326612" y="5042178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Optional parallel run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550" y="5572958"/>
            <a:ext cx="1020723" cy="19723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15382" y="5777032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5915382" y="6218277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&amp; Node.js via REST APIs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5915382" y="6616422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with role-based access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5915382" y="7014567"/>
            <a:ext cx="6229588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Render, Vercel, Railway ready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1"/>
          <p:cNvSpPr/>
          <p:nvPr/>
        </p:nvSpPr>
        <p:spPr>
          <a:xfrm>
            <a:off x="2041525" y="1718945"/>
            <a:ext cx="4772660" cy="528574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GB" sz="2400" b="1">
                <a:sym typeface="+mn-ea"/>
              </a:rPr>
              <a:t>How Components Work Together:</a:t>
            </a:r>
            <a:endParaRPr lang="en-US" altLang="en-GB" sz="2400" b="1">
              <a:sym typeface="+mn-ea"/>
            </a:endParaRPr>
          </a:p>
          <a:p>
            <a:endParaRPr lang="en-US" altLang="en-GB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Student logs in and interacts via React UI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Data is sent to the backend using Axios (API)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Express server handles logic and routes requests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Server fetches or stores data in MySQL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Responses are sent back to frontend and displayed to the user</a:t>
            </a:r>
            <a:endParaRPr lang="en-US" altLang="en-GB"/>
          </a:p>
          <a:p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051300" y="37719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ea typeface="Petrona Bold" pitchFamily="34" charset="-122"/>
                <a:cs typeface="Times New Roman" panose="02020603050405020304" charset="0"/>
                <a:sym typeface="+mn-ea"/>
              </a:rPr>
              <a:t>System Integration &amp; Flow</a:t>
            </a:r>
            <a:endParaRPr lang="en-US" altLang="en-US" sz="3600" b="1" dirty="0">
              <a:solidFill>
                <a:srgbClr val="000000"/>
              </a:solidFill>
              <a:latin typeface="Times New Roman" panose="02020603050405020304" charset="0"/>
              <a:ea typeface="Petrona Bold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Shape 1"/>
          <p:cNvSpPr/>
          <p:nvPr/>
        </p:nvSpPr>
        <p:spPr>
          <a:xfrm>
            <a:off x="8010525" y="2221865"/>
            <a:ext cx="4772660" cy="3522980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p>
            <a:r>
              <a:rPr lang="en-US" altLang="en-US" sz="2000" b="1">
                <a:sym typeface="+mn-ea"/>
              </a:rPr>
              <a:t>️</a:t>
            </a:r>
            <a:r>
              <a:rPr lang="en-US" altLang="en-GB" sz="2000" b="1">
                <a:sym typeface="+mn-ea"/>
              </a:rPr>
              <a:t> Security &amp; Access:</a:t>
            </a:r>
            <a:endParaRPr lang="en-US" altLang="en-GB" sz="2000" b="1">
              <a:sym typeface="+mn-ea"/>
            </a:endParaRPr>
          </a:p>
          <a:p>
            <a:endParaRPr lang="en-US" altLang="en-GB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JWT tokens stored in cookies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Middleware checks roles before allowing access</a:t>
            </a:r>
            <a:endParaRPr lang="en-US" altLang="en-GB"/>
          </a:p>
          <a:p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sym typeface="+mn-ea"/>
              </a:rPr>
              <a:t>All data flow is controlled and validated</a:t>
            </a:r>
            <a:endParaRPr lang="en-US" altLang="en-GB"/>
          </a:p>
          <a:p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37_9*a*1"/>
  <p:tag name="KSO_WM_TEMPLATE_CATEGORY" val="custom"/>
  <p:tag name="KSO_WM_TEMPLATE_INDEX" val="20233437"/>
  <p:tag name="KSO_WM_UNIT_LAYERLEVEL" val="1"/>
  <p:tag name="KSO_WM_TAG_VERSION" val="3.0"/>
  <p:tag name="KSO_WM_BEAUTIFY_FLAG" val="#wm#"/>
  <p:tag name="KSO_WM_UNIT_CONTENT_GROUP_TYPE" val="contentchip"/>
  <p:tag name="KSO_WM_UNIT_PRESET_TEXT" val="THANK YOU"/>
</p:tagLst>
</file>

<file path=ppt/tags/tag17.xml><?xml version="1.0" encoding="utf-8"?>
<p:tagLst xmlns:p="http://schemas.openxmlformats.org/presentationml/2006/main">
  <p:tag name="KSO_WM_SLIDE_ID" val="custom2023343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37"/>
  <p:tag name="KSO_WM_SLIDE_LAYOUT" val="a_f"/>
  <p:tag name="KSO_WM_SLIDE_LAYOUT_CNT" val="1_1"/>
  <p:tag name="KSO_WM_SLIDE_TYPE" val="endPage"/>
  <p:tag name="KSO_WM_SLIDE_SUBTYPE" val="pureTxt"/>
  <p:tag name="KSO_WM_SLIDE_CONTENT_AREA" val="{&quot;left&quot;:&quot;47.50008&quot;,&quot;top&quot;:&quot;152.4&quot;,&quot;width&quot;:&quot;612.5&quot;,&quot;height&quot;:&quot;244.5&quot;}"/>
  <p:tag name="KSO_WM_SPECIAL_SOURCE" val="bdnull"/>
</p:tagLst>
</file>

<file path=ppt/tags/tag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7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7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8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9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10837</Words>
  <Application>WPS Presentation</Application>
  <PresentationFormat>On-screen Show (16:9)</PresentationFormat>
  <Paragraphs>606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69" baseType="lpstr">
      <vt:lpstr>Arial</vt:lpstr>
      <vt:lpstr>SimSun</vt:lpstr>
      <vt:lpstr>Wingdings</vt:lpstr>
      <vt:lpstr>Petrona Bold</vt:lpstr>
      <vt:lpstr>Segoe Print</vt:lpstr>
      <vt:lpstr>Petrona Bold</vt:lpstr>
      <vt:lpstr>Petrona Bold</vt:lpstr>
      <vt:lpstr>Inter</vt:lpstr>
      <vt:lpstr>Inter</vt:lpstr>
      <vt:lpstr>Inter</vt:lpstr>
      <vt:lpstr>Inter Bold</vt:lpstr>
      <vt:lpstr>Inter Bold</vt:lpstr>
      <vt:lpstr>Inter Bold</vt:lpstr>
      <vt:lpstr>Calibri</vt:lpstr>
      <vt:lpstr>Microsoft YaHei</vt:lpstr>
      <vt:lpstr>Arial Unicode MS</vt:lpstr>
      <vt:lpstr>MingLiU-ExtB</vt:lpstr>
      <vt:lpstr>Times New Roman</vt:lpstr>
      <vt:lpstr>Calibri Light</vt:lpstr>
      <vt:lpstr>Arial</vt:lpstr>
      <vt:lpstr>Calibri</vt:lpstr>
      <vt:lpstr>等线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Consolas</vt:lpstr>
      <vt:lpstr>Consolas</vt:lpstr>
      <vt:lpstr>Consolas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Hiwot Nesh</cp:lastModifiedBy>
  <cp:revision>4</cp:revision>
  <dcterms:created xsi:type="dcterms:W3CDTF">2025-06-02T21:40:00Z</dcterms:created>
  <dcterms:modified xsi:type="dcterms:W3CDTF">2025-06-03T01:36:08Z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5BE5AFEC238041619847447B910BD7FD_13</vt:lpwstr>
  </property>
  <property fmtid="{D5CDD505-2E9C-101B-9397-08002B2CF9AE}" pid="3" name="KSOProductBuildVer">
    <vt:lpwstr>2057-12.2.0.21183</vt:lpwstr>
  </property>
</Properties>
</file>